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notesMasterIdLst>
    <p:notesMasterId r:id="rId21"/>
  </p:notesMasterIdLst>
  <p:sldIdLst>
    <p:sldId id="256" r:id="rId2"/>
    <p:sldId id="258" r:id="rId3"/>
    <p:sldId id="267" r:id="rId4"/>
    <p:sldId id="257" r:id="rId5"/>
    <p:sldId id="259" r:id="rId6"/>
    <p:sldId id="269" r:id="rId7"/>
    <p:sldId id="273" r:id="rId8"/>
    <p:sldId id="262" r:id="rId9"/>
    <p:sldId id="271" r:id="rId10"/>
    <p:sldId id="270" r:id="rId11"/>
    <p:sldId id="275" r:id="rId12"/>
    <p:sldId id="260" r:id="rId13"/>
    <p:sldId id="264" r:id="rId14"/>
    <p:sldId id="272" r:id="rId15"/>
    <p:sldId id="266" r:id="rId16"/>
    <p:sldId id="274" r:id="rId17"/>
    <p:sldId id="265" r:id="rId18"/>
    <p:sldId id="268" r:id="rId19"/>
    <p:sldId id="276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5" autoAdjust="0"/>
  </p:normalViewPr>
  <p:slideViewPr>
    <p:cSldViewPr snapToGrid="0">
      <p:cViewPr varScale="1">
        <p:scale>
          <a:sx n="121" d="100"/>
          <a:sy n="121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F734E-8461-4D85-AB5E-43291A6AF70B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A6766-3818-4628-895D-DA247B31FE4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66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Ayuso. </a:t>
            </a:r>
          </a:p>
          <a:p>
            <a:r>
              <a:rPr lang="es-ES" dirty="0" smtClean="0"/>
              <a:t>Dados</a:t>
            </a:r>
            <a:r>
              <a:rPr lang="es-ES" dirty="0" smtClean="0"/>
              <a:t>, probabilidad</a:t>
            </a:r>
            <a:r>
              <a:rPr lang="es-ES" baseline="0" dirty="0" smtClean="0"/>
              <a:t> y gestión de riesgos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674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Explicar</a:t>
            </a:r>
            <a:r>
              <a:rPr lang="es-ES" baseline="0" dirty="0" smtClean="0"/>
              <a:t> que ganar 3-0 o 1-0 da lo mismo.</a:t>
            </a:r>
            <a:endParaRPr lang="es-ES" dirty="0" smtClean="0"/>
          </a:p>
          <a:p>
            <a:r>
              <a:rPr lang="es-ES" dirty="0" smtClean="0"/>
              <a:t>Colores </a:t>
            </a:r>
            <a:r>
              <a:rPr lang="es-ES" dirty="0" err="1" smtClean="0"/>
              <a:t>TDNet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TDs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endParaRPr lang="es-ES" dirty="0" smtClean="0"/>
          </a:p>
          <a:p>
            <a:r>
              <a:rPr lang="es-ES" dirty="0" err="1" smtClean="0"/>
              <a:t>Boxplot</a:t>
            </a:r>
            <a:r>
              <a:rPr lang="es-ES" dirty="0" smtClean="0"/>
              <a:t> </a:t>
            </a:r>
            <a:r>
              <a:rPr lang="es-ES" dirty="0" err="1" smtClean="0"/>
              <a:t>Underworld</a:t>
            </a:r>
            <a:r>
              <a:rPr lang="es-ES" dirty="0" smtClean="0"/>
              <a:t>, </a:t>
            </a:r>
            <a:r>
              <a:rPr lang="es-ES" dirty="0" err="1" smtClean="0"/>
              <a:t>high</a:t>
            </a:r>
            <a:r>
              <a:rPr lang="es-ES" dirty="0" smtClean="0"/>
              <a:t> TD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896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Win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similar</a:t>
            </a:r>
            <a:r>
              <a:rPr lang="es-ES" baseline="0" dirty="0" smtClean="0"/>
              <a:t> entre el 36% al 57%</a:t>
            </a:r>
          </a:p>
          <a:p>
            <a:r>
              <a:rPr lang="es-ES" baseline="0" dirty="0" smtClean="0"/>
              <a:t>Por qué suelen ganar </a:t>
            </a:r>
            <a:r>
              <a:rPr lang="es-ES" baseline="0" dirty="0" err="1" smtClean="0"/>
              <a:t>Underworld</a:t>
            </a:r>
            <a:r>
              <a:rPr lang="es-ES" baseline="0" dirty="0" smtClean="0"/>
              <a:t> y enanos? </a:t>
            </a:r>
            <a:r>
              <a:rPr lang="es-ES" baseline="0" dirty="0" err="1" smtClean="0"/>
              <a:t>Orc</a:t>
            </a:r>
            <a:r>
              <a:rPr lang="es-ES" baseline="0" dirty="0" smtClean="0"/>
              <a:t> gana a base de partidos, raza popular=más probabilidad de ganar</a:t>
            </a:r>
            <a:endParaRPr lang="es-E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6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Enanos suelen quedar Top2 con asiduidad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27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Pierden contra 2</a:t>
            </a:r>
            <a:r>
              <a:rPr lang="es-ES" baseline="0" dirty="0" smtClean="0"/>
              <a:t> de los más populares.</a:t>
            </a:r>
          </a:p>
          <a:p>
            <a:r>
              <a:rPr lang="es-ES" baseline="0" dirty="0" smtClean="0"/>
              <a:t>Ganan con margen contra 2 razas de elfos.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9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13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Por lo tanto, vemos que los enanos consiguen llegar</a:t>
            </a:r>
            <a:r>
              <a:rPr lang="es-ES" baseline="0" dirty="0" smtClean="0"/>
              <a:t> a puestos altos con frecuencia y tienen buen promedio contra varias razas populares. Así que Rubén ya ha elegido equipo.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37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JJ, GW &amp; EDI</a:t>
            </a:r>
            <a:r>
              <a:rPr lang="es-ES" baseline="0" dirty="0" smtClean="0"/>
              <a:t>CIONES, NAF</a:t>
            </a:r>
            <a:endParaRPr lang="es-ES" dirty="0" smtClean="0"/>
          </a:p>
          <a:p>
            <a:r>
              <a:rPr lang="es-ES" dirty="0" smtClean="0"/>
              <a:t>4</a:t>
            </a:r>
            <a:r>
              <a:rPr lang="es-ES" baseline="0" dirty="0" smtClean="0"/>
              <a:t> </a:t>
            </a:r>
            <a:r>
              <a:rPr lang="es-ES" baseline="0" dirty="0" smtClean="0"/>
              <a:t>ediciones prior </a:t>
            </a:r>
            <a:r>
              <a:rPr lang="es-ES" baseline="0" dirty="0" smtClean="0"/>
              <a:t>2016(5ª)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Infamous</a:t>
            </a:r>
            <a:r>
              <a:rPr lang="es-ES" baseline="0" dirty="0" smtClean="0"/>
              <a:t> GW y modelo de negocio.</a:t>
            </a:r>
            <a:r>
              <a:rPr lang="es-ES" baseline="0" dirty="0" smtClean="0"/>
              <a:t/>
            </a:r>
            <a:br>
              <a:rPr lang="es-ES" baseline="0" dirty="0" smtClean="0"/>
            </a:br>
            <a:r>
              <a:rPr lang="en-US" dirty="0" smtClean="0"/>
              <a:t>The 2019 </a:t>
            </a:r>
            <a:r>
              <a:rPr lang="en-US" dirty="0" smtClean="0"/>
              <a:t>World Cup held in </a:t>
            </a:r>
            <a:r>
              <a:rPr lang="en-US" dirty="0" err="1" smtClean="0"/>
              <a:t>Dornbirn</a:t>
            </a:r>
            <a:r>
              <a:rPr lang="en-US" dirty="0" smtClean="0"/>
              <a:t>, Austria on 3–6 October 2019 attracted 1,428 coaches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2023</a:t>
            </a:r>
            <a:r>
              <a:rPr lang="en-US" baseline="0" dirty="0" smtClean="0"/>
              <a:t> Alicante, se </a:t>
            </a:r>
            <a:r>
              <a:rPr lang="en-US" baseline="0" dirty="0" err="1" smtClean="0"/>
              <a:t>esperan</a:t>
            </a:r>
            <a:r>
              <a:rPr lang="en-US" baseline="0" dirty="0" smtClean="0"/>
              <a:t> 2000 </a:t>
            </a:r>
            <a:r>
              <a:rPr lang="en-US" baseline="0" dirty="0" err="1" smtClean="0"/>
              <a:t>asistentes</a:t>
            </a:r>
            <a:r>
              <a:rPr lang="en-U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9726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Recordar</a:t>
            </a:r>
            <a:r>
              <a:rPr lang="es-ES" baseline="0" dirty="0" smtClean="0"/>
              <a:t> brevemente modelo de negocio de GW.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04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Rubén quiere</a:t>
            </a:r>
            <a:r>
              <a:rPr lang="es-ES" baseline="0" dirty="0" smtClean="0"/>
              <a:t> empezar a jugar a </a:t>
            </a:r>
            <a:r>
              <a:rPr lang="es-ES" baseline="0" dirty="0" err="1" smtClean="0"/>
              <a:t>Blood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Bowl</a:t>
            </a:r>
            <a:r>
              <a:rPr lang="es-ES" baseline="0" dirty="0" smtClean="0"/>
              <a:t> porque vio el meme de Ayuso y le pareció buena idea investigar.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239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</a:rPr>
              <a:t>¿Son los elfos como </a:t>
            </a:r>
            <a:r>
              <a:rPr lang="es-ES" dirty="0" err="1" smtClean="0">
                <a:solidFill>
                  <a:schemeClr val="bg1"/>
                </a:solidFill>
              </a:rPr>
              <a:t>Legolas</a:t>
            </a:r>
            <a:r>
              <a:rPr lang="es-ES" dirty="0" smtClean="0">
                <a:solidFill>
                  <a:schemeClr val="bg1"/>
                </a:solidFill>
              </a:rPr>
              <a:t> en las películas de ESDLA?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chemeClr val="bg1"/>
                </a:solidFill>
              </a:rPr>
              <a:t>¿Tendrá Rubén que resignarse a usar elfos?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70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Única gráfica importada.</a:t>
            </a:r>
          </a:p>
          <a:p>
            <a:r>
              <a:rPr lang="es-ES" baseline="0" dirty="0" smtClean="0"/>
              <a:t>Casi 40k partidos jugados(oficiales y no oficiales)</a:t>
            </a:r>
          </a:p>
          <a:p>
            <a:r>
              <a:rPr lang="es-ES" baseline="0" dirty="0" smtClean="0"/>
              <a:t>Parón COVID</a:t>
            </a:r>
          </a:p>
          <a:p>
            <a:r>
              <a:rPr lang="es-ES" baseline="0" dirty="0" smtClean="0"/>
              <a:t>Color = Edición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421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Recopilación de datos y depurado</a:t>
            </a:r>
          </a:p>
          <a:p>
            <a:r>
              <a:rPr lang="es-ES" dirty="0" smtClean="0"/>
              <a:t>Ordenación y gráficas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28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TOP4</a:t>
            </a:r>
          </a:p>
          <a:p>
            <a:r>
              <a:rPr lang="es-ES" dirty="0" smtClean="0"/>
              <a:t>Clara presencia de elfos </a:t>
            </a:r>
            <a:r>
              <a:rPr lang="es-ES" dirty="0" err="1" smtClean="0"/>
              <a:t>silvanos</a:t>
            </a:r>
            <a:r>
              <a:rPr lang="es-ES" dirty="0" smtClean="0"/>
              <a:t>, raza con más neto de </a:t>
            </a:r>
            <a:r>
              <a:rPr lang="es-ES" dirty="0" err="1" smtClean="0"/>
              <a:t>TDs</a:t>
            </a:r>
            <a:r>
              <a:rPr lang="es-ES" dirty="0" smtClean="0"/>
              <a:t>.</a:t>
            </a:r>
          </a:p>
          <a:p>
            <a:r>
              <a:rPr lang="es-ES" dirty="0" smtClean="0"/>
              <a:t>Mencionar</a:t>
            </a:r>
            <a:r>
              <a:rPr lang="es-ES" baseline="0" dirty="0" smtClean="0"/>
              <a:t> orcos y </a:t>
            </a:r>
            <a:r>
              <a:rPr lang="es-ES" baseline="0" dirty="0" err="1" smtClean="0"/>
              <a:t>undead</a:t>
            </a:r>
            <a:r>
              <a:rPr lang="es-ES" baseline="0" dirty="0" smtClean="0"/>
              <a:t> ya que se mantendrán en 2020. Enanos son 4º puesto de popularidad pero no entran en el top 5 de </a:t>
            </a:r>
            <a:r>
              <a:rPr lang="es-ES" baseline="0" dirty="0" err="1" smtClean="0"/>
              <a:t>TDs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1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Orcos y </a:t>
            </a:r>
            <a:r>
              <a:rPr lang="es-ES" dirty="0" err="1" smtClean="0"/>
              <a:t>undead</a:t>
            </a:r>
            <a:r>
              <a:rPr lang="es-ES" dirty="0" smtClean="0"/>
              <a:t> se mantienen. Solo quedan los elfos oscuros entre los que</a:t>
            </a:r>
            <a:r>
              <a:rPr lang="es-ES" baseline="0" dirty="0" smtClean="0"/>
              <a:t> más ganan(popularidad).</a:t>
            </a:r>
          </a:p>
          <a:p>
            <a:r>
              <a:rPr lang="es-ES" baseline="0" dirty="0" smtClean="0"/>
              <a:t>Top5 se mantiene igual en jugados y ganados, </a:t>
            </a:r>
            <a:r>
              <a:rPr lang="es-ES" baseline="0" dirty="0" err="1" smtClean="0"/>
              <a:t>correlan</a:t>
            </a:r>
            <a:endParaRPr lang="es-ES" baseline="0" dirty="0" smtClean="0"/>
          </a:p>
          <a:p>
            <a:r>
              <a:rPr lang="es-ES" baseline="0" dirty="0" smtClean="0"/>
              <a:t>A partir de ahí, empiezan a variar.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A6766-3818-4628-895D-DA247B31FE4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00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79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67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031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091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80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436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91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94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77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95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328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4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87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507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71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4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53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56249-3CE3-45AD-AB4C-1E37287E2D5E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1A3616-423E-451E-82A3-B949C8A759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241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webp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3171" y="4896346"/>
            <a:ext cx="7657966" cy="1776482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E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xploratory</a:t>
            </a:r>
            <a:r>
              <a:rPr lang="es-E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lood</a:t>
            </a:r>
            <a:r>
              <a:rPr lang="es-E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s-E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owl</a:t>
            </a:r>
            <a:r>
              <a:rPr lang="es-E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E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nalysis</a:t>
            </a:r>
            <a:endParaRPr lang="es-E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4481" y="5026046"/>
            <a:ext cx="2396863" cy="9837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EBBA</a:t>
            </a:r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58" y="612370"/>
            <a:ext cx="7611949" cy="4283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07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634" y="372812"/>
            <a:ext cx="9286690" cy="150876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Estado del juego antes de 2020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2" name="slide2" descr="TD Race">
            <a:extLst>
              <a:ext uri="{FF2B5EF4-FFF2-40B4-BE49-F238E27FC236}">
                <a16:creationId xmlns:a16="http://schemas.microsoft.com/office/drawing/2014/main" xmlns="" id="{DBE57CA4-0B76-4ADF-BCAA-5A96149759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2" b="3080"/>
          <a:stretch/>
        </p:blipFill>
        <p:spPr>
          <a:xfrm>
            <a:off x="7273835" y="1644280"/>
            <a:ext cx="4323279" cy="445705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slide3" descr="TD Race (3)">
            <a:extLst>
              <a:ext uri="{FF2B5EF4-FFF2-40B4-BE49-F238E27FC236}">
                <a16:creationId xmlns:a16="http://schemas.microsoft.com/office/drawing/2014/main" xmlns="" id="{4165D4DC-DB6F-410F-821C-003B0E2A41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17" y="1969128"/>
            <a:ext cx="5773401" cy="3807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5" y="735355"/>
            <a:ext cx="1817849" cy="181784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09327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Partidos y victorias 2020-2022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49" y="326662"/>
            <a:ext cx="1865376" cy="13959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slide3" descr="GamesPlayed">
            <a:extLst>
              <a:ext uri="{FF2B5EF4-FFF2-40B4-BE49-F238E27FC236}">
                <a16:creationId xmlns="" xmlns:a16="http://schemas.microsoft.com/office/drawing/2014/main" id="{7906688F-89FB-47C0-932C-AD5D3B54E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081784"/>
            <a:ext cx="10368465" cy="3713031"/>
          </a:xfrm>
          <a:prstGeom prst="rect">
            <a:avLst/>
          </a:prstGeom>
        </p:spPr>
      </p:pic>
      <p:pic>
        <p:nvPicPr>
          <p:cNvPr id="11" name="slide2" descr="Wins">
            <a:extLst>
              <a:ext uri="{FF2B5EF4-FFF2-40B4-BE49-F238E27FC236}">
                <a16:creationId xmlns="" xmlns:a16="http://schemas.microsoft.com/office/drawing/2014/main" id="{040A38F7-D716-4846-B689-6061BA8C5C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" b="1905"/>
          <a:stretch/>
        </p:blipFill>
        <p:spPr>
          <a:xfrm>
            <a:off x="3002184" y="2000092"/>
            <a:ext cx="6728894" cy="43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Touchdowns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940" y="5850434"/>
            <a:ext cx="6243146" cy="764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600" dirty="0" smtClean="0">
                <a:solidFill>
                  <a:schemeClr val="bg1"/>
                </a:solidFill>
              </a:rPr>
              <a:t>Los </a:t>
            </a:r>
            <a:r>
              <a:rPr lang="es-ES" sz="1600" i="1" dirty="0" smtClean="0">
                <a:solidFill>
                  <a:schemeClr val="bg1"/>
                </a:solidFill>
              </a:rPr>
              <a:t>Touchdowns</a:t>
            </a:r>
            <a:r>
              <a:rPr lang="es-ES" sz="1600" dirty="0" smtClean="0">
                <a:solidFill>
                  <a:schemeClr val="bg1"/>
                </a:solidFill>
              </a:rPr>
              <a:t> netos son el resultado de los </a:t>
            </a:r>
            <a:r>
              <a:rPr lang="es-ES" sz="1600" i="1" dirty="0">
                <a:solidFill>
                  <a:schemeClr val="bg1"/>
                </a:solidFill>
              </a:rPr>
              <a:t>Touchdowns </a:t>
            </a:r>
            <a:r>
              <a:rPr lang="es-ES" sz="1600" dirty="0" smtClean="0">
                <a:solidFill>
                  <a:schemeClr val="bg1"/>
                </a:solidFill>
              </a:rPr>
              <a:t>a favor </a:t>
            </a:r>
          </a:p>
          <a:p>
            <a:pPr marL="0" indent="0">
              <a:buNone/>
            </a:pPr>
            <a:r>
              <a:rPr lang="es-ES" sz="1600" dirty="0" smtClean="0">
                <a:solidFill>
                  <a:schemeClr val="bg1"/>
                </a:solidFill>
              </a:rPr>
              <a:t>menos los </a:t>
            </a:r>
            <a:r>
              <a:rPr lang="es-ES" sz="1600" i="1" dirty="0">
                <a:solidFill>
                  <a:schemeClr val="bg1"/>
                </a:solidFill>
              </a:rPr>
              <a:t>Touchdowns </a:t>
            </a:r>
            <a:r>
              <a:rPr lang="es-ES" sz="1600" dirty="0" smtClean="0">
                <a:solidFill>
                  <a:schemeClr val="bg1"/>
                </a:solidFill>
              </a:rPr>
              <a:t>en contra.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9" name="slide5" descr="MostTD">
            <a:extLst>
              <a:ext uri="{FF2B5EF4-FFF2-40B4-BE49-F238E27FC236}">
                <a16:creationId xmlns="" xmlns:a16="http://schemas.microsoft.com/office/drawing/2014/main" id="{C94E7254-840D-4C19-B828-4C5C459ACF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486" y="1466805"/>
            <a:ext cx="1813538" cy="4802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23074">
            <a:off x="1638262" y="1172954"/>
            <a:ext cx="3876865" cy="149516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" name="slide2" descr="TDNet">
            <a:extLst>
              <a:ext uri="{FF2B5EF4-FFF2-40B4-BE49-F238E27FC236}">
                <a16:creationId xmlns="" xmlns:a16="http://schemas.microsoft.com/office/drawing/2014/main" id="{541B680C-4C1D-4266-8373-E58EA3AB613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7" b="3018"/>
          <a:stretch/>
        </p:blipFill>
        <p:spPr>
          <a:xfrm>
            <a:off x="1613265" y="2850406"/>
            <a:ext cx="7676844" cy="29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0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525666" cy="1752599"/>
          </a:xfrm>
        </p:spPr>
        <p:txBody>
          <a:bodyPr>
            <a:normAutofit/>
          </a:bodyPr>
          <a:lstStyle/>
          <a:p>
            <a:r>
              <a:rPr lang="es-ES" sz="3800" dirty="0" smtClean="0">
                <a:solidFill>
                  <a:schemeClr val="bg1"/>
                </a:solidFill>
              </a:rPr>
              <a:t>¿Qué equipos suelen ganar más en los torneos?</a:t>
            </a:r>
            <a:endParaRPr lang="es-ES" sz="3800" dirty="0">
              <a:solidFill>
                <a:schemeClr val="bg1"/>
              </a:solidFill>
            </a:endParaRPr>
          </a:p>
        </p:txBody>
      </p:sp>
      <p:pic>
        <p:nvPicPr>
          <p:cNvPr id="6" name="slide2" descr="TD Race (2)">
            <a:extLst>
              <a:ext uri="{FF2B5EF4-FFF2-40B4-BE49-F238E27FC236}">
                <a16:creationId xmlns="" xmlns:a16="http://schemas.microsoft.com/office/drawing/2014/main" id="{606A7B1E-0FBB-4F71-B8D1-802F41786C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4" b="3749"/>
          <a:stretch/>
        </p:blipFill>
        <p:spPr>
          <a:xfrm>
            <a:off x="6882632" y="1869394"/>
            <a:ext cx="4424397" cy="467291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slide4" descr="WinRate">
            <a:extLst>
              <a:ext uri="{FF2B5EF4-FFF2-40B4-BE49-F238E27FC236}">
                <a16:creationId xmlns="" xmlns:a16="http://schemas.microsoft.com/office/drawing/2014/main" id="{CC3EFD76-DECC-4A33-81C5-FC3834BC37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"/>
          <a:stretch/>
        </p:blipFill>
        <p:spPr>
          <a:xfrm>
            <a:off x="4747042" y="1986396"/>
            <a:ext cx="1546793" cy="443181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19" y="3396819"/>
            <a:ext cx="2862127" cy="16109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7573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525666" cy="1565516"/>
          </a:xfrm>
        </p:spPr>
        <p:txBody>
          <a:bodyPr>
            <a:normAutofit/>
          </a:bodyPr>
          <a:lstStyle/>
          <a:p>
            <a:r>
              <a:rPr lang="es-ES" sz="3800" dirty="0" smtClean="0">
                <a:solidFill>
                  <a:schemeClr val="bg1"/>
                </a:solidFill>
              </a:rPr>
              <a:t>Sumatorio de victorias y segundos puestos </a:t>
            </a:r>
            <a:endParaRPr lang="es-ES" sz="3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4776" t="6033" r="58022" b="9689"/>
          <a:stretch/>
        </p:blipFill>
        <p:spPr>
          <a:xfrm>
            <a:off x="990635" y="4138074"/>
            <a:ext cx="1397959" cy="139220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3581" y="2758591"/>
            <a:ext cx="1326364" cy="27589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slide2" descr="GamesPlayed (2)">
            <a:extLst>
              <a:ext uri="{FF2B5EF4-FFF2-40B4-BE49-F238E27FC236}">
                <a16:creationId xmlns:a16="http://schemas.microsoft.com/office/drawing/2014/main" xmlns="" id="{7EB5DC43-4D4B-4F8B-BCE7-7688EF0619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43" y="1921807"/>
            <a:ext cx="7865298" cy="447242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1834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Enanos, </a:t>
            </a:r>
            <a:r>
              <a:rPr lang="es-ES" i="1" dirty="0" err="1" smtClean="0">
                <a:solidFill>
                  <a:schemeClr val="bg1"/>
                </a:solidFill>
              </a:rPr>
              <a:t>Yay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 err="1" smtClean="0">
                <a:solidFill>
                  <a:schemeClr val="bg1"/>
                </a:solidFill>
              </a:rPr>
              <a:t>or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 err="1" smtClean="0">
                <a:solidFill>
                  <a:schemeClr val="bg1"/>
                </a:solidFill>
              </a:rPr>
              <a:t>Nay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55" y="4967514"/>
            <a:ext cx="5013340" cy="1839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18" y="2005464"/>
            <a:ext cx="3717210" cy="2962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05" y="2005464"/>
            <a:ext cx="3720662" cy="296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Enanos, </a:t>
            </a:r>
            <a:r>
              <a:rPr lang="es-ES" i="1" dirty="0" err="1" smtClean="0">
                <a:solidFill>
                  <a:schemeClr val="bg1"/>
                </a:solidFill>
              </a:rPr>
              <a:t>Yay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 err="1" smtClean="0">
                <a:solidFill>
                  <a:schemeClr val="bg1"/>
                </a:solidFill>
              </a:rPr>
              <a:t>or</a:t>
            </a:r>
            <a:r>
              <a:rPr lang="es-ES" i="1" dirty="0" smtClean="0">
                <a:solidFill>
                  <a:schemeClr val="bg1"/>
                </a:solidFill>
              </a:rPr>
              <a:t> </a:t>
            </a:r>
            <a:r>
              <a:rPr lang="es-ES" i="1" dirty="0" err="1" smtClean="0">
                <a:solidFill>
                  <a:schemeClr val="bg1"/>
                </a:solidFill>
              </a:rPr>
              <a:t>Nay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84" y="2005373"/>
            <a:ext cx="5941509" cy="4508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79" y="1920352"/>
            <a:ext cx="2905473" cy="2878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97" y="4933432"/>
            <a:ext cx="2392155" cy="179411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17406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Conclusión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3667" y="5252616"/>
            <a:ext cx="4973246" cy="118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Y este, su nuevo y flamante equipo, los </a:t>
            </a:r>
            <a:r>
              <a:rPr lang="es-ES" i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Bootcampers</a:t>
            </a:r>
            <a:r>
              <a:rPr lang="es-ES" i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Madison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33" y="2159205"/>
            <a:ext cx="2457450" cy="3219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0812">
            <a:off x="7551603" y="2737232"/>
            <a:ext cx="2750571" cy="2063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1705970" y="5467496"/>
            <a:ext cx="4565176" cy="752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smtClean="0">
                <a:solidFill>
                  <a:schemeClr val="bg1"/>
                </a:solidFill>
              </a:rPr>
              <a:t>Este es </a:t>
            </a:r>
            <a:r>
              <a:rPr lang="es-ES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Rubén</a:t>
            </a:r>
            <a:r>
              <a:rPr lang="es-ES" dirty="0" smtClean="0">
                <a:solidFill>
                  <a:schemeClr val="bg1"/>
                </a:solidFill>
              </a:rPr>
              <a:t> en la actualidad.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071" y="750438"/>
            <a:ext cx="9059667" cy="3386433"/>
          </a:xfrm>
        </p:spPr>
        <p:txBody>
          <a:bodyPr>
            <a:normAutofit/>
          </a:bodyPr>
          <a:lstStyle/>
          <a:p>
            <a:r>
              <a:rPr lang="es-ES" sz="4400" b="1" dirty="0" err="1" smtClean="0">
                <a:solidFill>
                  <a:schemeClr val="bg1"/>
                </a:solidFill>
              </a:rPr>
              <a:t>This</a:t>
            </a:r>
            <a:r>
              <a:rPr lang="es-ES" sz="4400" b="1" dirty="0" smtClean="0">
                <a:solidFill>
                  <a:schemeClr val="bg1"/>
                </a:solidFill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</a:rPr>
              <a:t>was</a:t>
            </a:r>
            <a:r>
              <a:rPr lang="es-ES" sz="4400" b="1" dirty="0" smtClean="0">
                <a:solidFill>
                  <a:schemeClr val="bg1"/>
                </a:solidFill>
              </a:rPr>
              <a:t> a </a:t>
            </a:r>
            <a:r>
              <a:rPr lang="es-ES" sz="4400" b="1" dirty="0" err="1" smtClean="0">
                <a:solidFill>
                  <a:schemeClr val="bg1"/>
                </a:solidFill>
              </a:rPr>
              <a:t>presentation</a:t>
            </a:r>
            <a:r>
              <a:rPr lang="es-ES" sz="4400" b="1" dirty="0" smtClean="0">
                <a:solidFill>
                  <a:schemeClr val="bg1"/>
                </a:solidFill>
              </a:rPr>
              <a:t> </a:t>
            </a:r>
            <a:br>
              <a:rPr lang="es-ES" sz="4400" b="1" dirty="0" smtClean="0">
                <a:solidFill>
                  <a:schemeClr val="bg1"/>
                </a:solidFill>
              </a:rPr>
            </a:br>
            <a:r>
              <a:rPr lang="es-ES" sz="4400" b="1" dirty="0" err="1" smtClean="0">
                <a:solidFill>
                  <a:schemeClr val="bg1"/>
                </a:solidFill>
              </a:rPr>
              <a:t>made</a:t>
            </a:r>
            <a:r>
              <a:rPr lang="es-ES" sz="4400" b="1" dirty="0" smtClean="0">
                <a:solidFill>
                  <a:schemeClr val="bg1"/>
                </a:solidFill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</a:rPr>
              <a:t>by</a:t>
            </a:r>
            <a:r>
              <a:rPr lang="es-ES" sz="4400" b="1" dirty="0" smtClean="0">
                <a:solidFill>
                  <a:schemeClr val="bg1"/>
                </a:solidFill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</a:rPr>
              <a:t>ChatGPT</a:t>
            </a:r>
            <a:r>
              <a:rPr lang="es-ES" sz="4400" b="1" dirty="0" smtClean="0">
                <a:solidFill>
                  <a:schemeClr val="bg1"/>
                </a:solidFill>
              </a:rPr>
              <a:t>.</a:t>
            </a:r>
            <a:endParaRPr lang="es-E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52" y="3941379"/>
            <a:ext cx="3374104" cy="1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55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</a:rPr>
              <a:t>¡Muchas gracias </a:t>
            </a:r>
            <a:br>
              <a:rPr lang="es-ES" sz="4400" b="1" dirty="0" smtClean="0">
                <a:solidFill>
                  <a:schemeClr val="bg1"/>
                </a:solidFill>
              </a:rPr>
            </a:br>
            <a:r>
              <a:rPr lang="es-ES" sz="4400" b="1" dirty="0" smtClean="0">
                <a:solidFill>
                  <a:schemeClr val="bg1"/>
                </a:solidFill>
              </a:rPr>
              <a:t>por vuestra atención!</a:t>
            </a:r>
            <a:endParaRPr lang="es-ES" sz="44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32" y="2544736"/>
            <a:ext cx="5400696" cy="29757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23" y="2544736"/>
            <a:ext cx="2979682" cy="2979682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8481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Índice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65167" y="2029799"/>
            <a:ext cx="5030001" cy="441766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1"/>
                </a:solidFill>
              </a:rPr>
              <a:t>¿Qué es </a:t>
            </a:r>
            <a:r>
              <a:rPr lang="es-ES" dirty="0" err="1" smtClean="0">
                <a:solidFill>
                  <a:schemeClr val="bg1"/>
                </a:solidFill>
              </a:rPr>
              <a:t>Blood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Bowl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1"/>
                </a:solidFill>
              </a:rPr>
              <a:t>Historia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1"/>
                </a:solidFill>
              </a:rPr>
              <a:t>Nuestro </a:t>
            </a:r>
            <a:r>
              <a:rPr lang="es-ES" dirty="0" smtClean="0">
                <a:solidFill>
                  <a:schemeClr val="bg1"/>
                </a:solidFill>
              </a:rPr>
              <a:t>protagonista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1"/>
                </a:solidFill>
              </a:rPr>
              <a:t>EDA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1"/>
                </a:solidFill>
              </a:rPr>
              <a:t>Conclusión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99" y="2055532"/>
            <a:ext cx="5616718" cy="39833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669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350" y="385549"/>
            <a:ext cx="7209549" cy="1752599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¿Qué es </a:t>
            </a:r>
            <a:r>
              <a:rPr lang="es-ES" dirty="0" err="1" smtClean="0">
                <a:solidFill>
                  <a:schemeClr val="bg1"/>
                </a:solidFill>
              </a:rPr>
              <a:t>Blood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Bowl</a:t>
            </a:r>
            <a:r>
              <a:rPr lang="es-E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9075" y="1856095"/>
            <a:ext cx="6623948" cy="3935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Bowl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BB</a:t>
            </a:r>
            <a:r>
              <a:rPr lang="es-ES" dirty="0" smtClean="0">
                <a:solidFill>
                  <a:schemeClr val="bg1"/>
                </a:solidFill>
              </a:rPr>
              <a:t> en adelante), es un juego de mesa </a:t>
            </a:r>
            <a:r>
              <a:rPr lang="es-ES" dirty="0" smtClean="0">
                <a:solidFill>
                  <a:schemeClr val="bg1"/>
                </a:solidFill>
              </a:rPr>
              <a:t>por turnos inspirado </a:t>
            </a:r>
            <a:r>
              <a:rPr lang="es-ES" dirty="0" smtClean="0">
                <a:solidFill>
                  <a:schemeClr val="bg1"/>
                </a:solidFill>
              </a:rPr>
              <a:t>en fútbol americano pero con razas fantásticas como elfos, enanos, orcos…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Cada jugador tiene un equipo de 11 jugadores representados con 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miniaturas</a:t>
            </a:r>
            <a:r>
              <a:rPr lang="es-ES" dirty="0" smtClean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e intentará anotar más </a:t>
            </a:r>
            <a:r>
              <a:rPr lang="es-ES" i="1" dirty="0" smtClean="0">
                <a:solidFill>
                  <a:schemeClr val="bg1"/>
                </a:solidFill>
              </a:rPr>
              <a:t>Touchdowns</a:t>
            </a:r>
            <a:r>
              <a:rPr lang="es-ES" dirty="0" smtClean="0">
                <a:solidFill>
                  <a:schemeClr val="bg1"/>
                </a:solidFill>
              </a:rPr>
              <a:t> que el contrario para ganar.</a:t>
            </a:r>
          </a:p>
          <a:p>
            <a:pPr marL="0" indent="0">
              <a:buNone/>
            </a:pPr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t="3185" r="6334" b="35026"/>
          <a:stretch/>
        </p:blipFill>
        <p:spPr>
          <a:xfrm>
            <a:off x="1484311" y="1412543"/>
            <a:ext cx="3159457" cy="42376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076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>
                <a:solidFill>
                  <a:schemeClr val="bg1"/>
                </a:solidFill>
              </a:rPr>
              <a:t>Historia</a:t>
            </a:r>
            <a:endParaRPr lang="es-E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9075" y="2666999"/>
            <a:ext cx="6623948" cy="3613983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Jervis</a:t>
            </a:r>
            <a:r>
              <a:rPr lang="es-ES" dirty="0" smtClean="0">
                <a:solidFill>
                  <a:schemeClr val="bg1"/>
                </a:solidFill>
              </a:rPr>
              <a:t> Johnson creó BB en 1986.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Pese a su éxito y su creciente comunidad, </a:t>
            </a:r>
            <a:r>
              <a:rPr lang="es-ES" i="1" dirty="0" err="1" smtClean="0">
                <a:solidFill>
                  <a:schemeClr val="bg1"/>
                </a:solidFill>
              </a:rPr>
              <a:t>Games</a:t>
            </a:r>
            <a:r>
              <a:rPr lang="es-ES" i="1" dirty="0" smtClean="0">
                <a:solidFill>
                  <a:schemeClr val="bg1"/>
                </a:solidFill>
              </a:rPr>
              <a:t> Workshop </a:t>
            </a:r>
            <a:r>
              <a:rPr lang="es-ES" dirty="0" smtClean="0">
                <a:solidFill>
                  <a:schemeClr val="bg1"/>
                </a:solidFill>
              </a:rPr>
              <a:t>decidió abandonar la línea durante 13 años en 2003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Volvió </a:t>
            </a:r>
            <a:r>
              <a:rPr lang="es-ES" dirty="0" smtClean="0">
                <a:solidFill>
                  <a:schemeClr val="bg1"/>
                </a:solidFill>
              </a:rPr>
              <a:t>a reeditar una nueva edición en 2016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dirty="0">
                <a:solidFill>
                  <a:schemeClr val="bg1"/>
                </a:solidFill>
              </a:rPr>
              <a:t>El número de jugadores se había mantenido gracias a la 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 smtClean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52" y="2511962"/>
            <a:ext cx="3505642" cy="252406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577" y="1053980"/>
            <a:ext cx="1386373" cy="1911193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5" name="TextBox 4"/>
          <p:cNvSpPr txBox="1"/>
          <p:nvPr/>
        </p:nvSpPr>
        <p:spPr>
          <a:xfrm rot="204496">
            <a:off x="3140491" y="2235455"/>
            <a:ext cx="1362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</a:rPr>
              <a:t>4ª edición(2002)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2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Segunda temporada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28" y="2438399"/>
            <a:ext cx="5996151" cy="3124201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La reedición de 2020 </a:t>
            </a:r>
            <a:r>
              <a:rPr lang="es-ES" dirty="0" smtClean="0">
                <a:solidFill>
                  <a:schemeClr val="bg1"/>
                </a:solidFill>
              </a:rPr>
              <a:t>llegó </a:t>
            </a:r>
            <a:r>
              <a:rPr lang="es-ES" dirty="0" smtClean="0">
                <a:solidFill>
                  <a:schemeClr val="bg1"/>
                </a:solidFill>
              </a:rPr>
              <a:t>tras </a:t>
            </a:r>
            <a:r>
              <a:rPr lang="es-ES" dirty="0" smtClean="0">
                <a:solidFill>
                  <a:schemeClr val="bg1"/>
                </a:solidFill>
              </a:rPr>
              <a:t>el éxito de la edición de 2016 para darle un lavado de cara y empezar de “nuevo</a:t>
            </a:r>
            <a:r>
              <a:rPr lang="es-ES" dirty="0" smtClean="0">
                <a:solidFill>
                  <a:schemeClr val="bg1"/>
                </a:solidFill>
              </a:rPr>
              <a:t>”.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Varios cambios en el sistema de pase y mayor simplicidad en el sistema de juego para atraer a una audiencia mayor.</a:t>
            </a:r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79" y="1968517"/>
            <a:ext cx="4232841" cy="437086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5989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1989" y="685800"/>
            <a:ext cx="6231035" cy="1752599"/>
          </a:xfrm>
        </p:spPr>
        <p:txBody>
          <a:bodyPr>
            <a:normAutofit/>
          </a:bodyPr>
          <a:lstStyle/>
          <a:p>
            <a:r>
              <a:rPr lang="es-ES" sz="4400" u="sng" dirty="0" smtClean="0">
                <a:solidFill>
                  <a:schemeClr val="bg1"/>
                </a:solidFill>
              </a:rPr>
              <a:t>Rubén</a:t>
            </a:r>
            <a:endParaRPr lang="es-ES" sz="4400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1990" y="1923394"/>
            <a:ext cx="6552948" cy="41494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ES" sz="3200" dirty="0" smtClean="0">
                <a:solidFill>
                  <a:schemeClr val="bg1"/>
                </a:solidFill>
              </a:rPr>
              <a:t>Le gusta cuidarse la barba</a:t>
            </a:r>
            <a:r>
              <a:rPr lang="es-ES" sz="32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3200" dirty="0" smtClean="0">
                <a:solidFill>
                  <a:schemeClr val="bg1"/>
                </a:solidFill>
              </a:rPr>
              <a:t>Odia las ratas.</a:t>
            </a:r>
            <a:endParaRPr lang="es-ES" sz="32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3200" dirty="0" smtClean="0">
                <a:solidFill>
                  <a:schemeClr val="bg1"/>
                </a:solidFill>
              </a:rPr>
              <a:t>Solo bebe cerveza con valores de “</a:t>
            </a:r>
            <a:r>
              <a:rPr lang="es-ES" sz="32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abv</a:t>
            </a:r>
            <a:r>
              <a:rPr lang="es-ES" sz="3200" dirty="0" smtClean="0">
                <a:solidFill>
                  <a:schemeClr val="bg1"/>
                </a:solidFill>
              </a:rPr>
              <a:t>” de más de 0,07.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3200" dirty="0" smtClean="0">
                <a:solidFill>
                  <a:schemeClr val="bg1"/>
                </a:solidFill>
              </a:rPr>
              <a:t>Le gusta la montaña, pero no caminar, así que no le gustan los </a:t>
            </a:r>
            <a:r>
              <a:rPr lang="es-ES" sz="32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senderistas</a:t>
            </a:r>
            <a:r>
              <a:rPr lang="es-ES" sz="3200" dirty="0" smtClean="0">
                <a:solidFill>
                  <a:schemeClr val="bg1"/>
                </a:solidFill>
              </a:rPr>
              <a:t>.</a:t>
            </a:r>
            <a:endParaRPr lang="es-E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00" y="1298093"/>
            <a:ext cx="3147275" cy="314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6818" y="4445368"/>
            <a:ext cx="172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27 años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Programador</a:t>
            </a:r>
          </a:p>
        </p:txBody>
      </p:sp>
    </p:spTree>
    <p:extLst>
      <p:ext uri="{BB962C8B-B14F-4D97-AF65-F5344CB8AC3E}">
        <p14:creationId xmlns:p14="http://schemas.microsoft.com/office/powerpoint/2010/main" val="24723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015" y="303225"/>
            <a:ext cx="10508722" cy="1752599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Hipótesis inicial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5038" y="2167953"/>
            <a:ext cx="6491135" cy="1886938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¿Qué equipo tiene un mayor porcentaje de victorias?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¿Y cuál gana habitualmente en los torneos?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5" y="2527407"/>
            <a:ext cx="2790497" cy="27904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73" y="4344136"/>
            <a:ext cx="3657600" cy="20574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15" y="4415267"/>
            <a:ext cx="2954640" cy="162505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6786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464" y="305483"/>
            <a:ext cx="10463453" cy="89900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Partidos jugados desde la creación de la NAF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130" y="1204487"/>
            <a:ext cx="8620670" cy="5060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87" y="1339173"/>
            <a:ext cx="2885691" cy="265554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/>
          <p:cNvSpPr txBox="1"/>
          <p:nvPr/>
        </p:nvSpPr>
        <p:spPr>
          <a:xfrm>
            <a:off x="8109782" y="6260788"/>
            <a:ext cx="296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/>
                </a:solidFill>
              </a:rPr>
              <a:t>Reporte anual de la NAF 2022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32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81" y="498798"/>
            <a:ext cx="5218548" cy="2935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9694">
            <a:off x="2612450" y="2597000"/>
            <a:ext cx="7220607" cy="3206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8789259" cy="1752599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Inicios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57" y="4346519"/>
            <a:ext cx="8153926" cy="801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01004">
            <a:off x="3721500" y="3061211"/>
            <a:ext cx="7388222" cy="3179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3353">
            <a:off x="3212454" y="5530517"/>
            <a:ext cx="5100319" cy="9626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30" y="1966515"/>
            <a:ext cx="4717789" cy="45298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44" y="2166147"/>
            <a:ext cx="3582710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1332</TotalTime>
  <Words>643</Words>
  <Application>Microsoft Office PowerPoint</Application>
  <PresentationFormat>Widescreen</PresentationFormat>
  <Paragraphs>95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Georgia</vt:lpstr>
      <vt:lpstr>Wingdings</vt:lpstr>
      <vt:lpstr>Parallax</vt:lpstr>
      <vt:lpstr>Exploratory Blood Bowl Analysis</vt:lpstr>
      <vt:lpstr>Índice</vt:lpstr>
      <vt:lpstr>¿Qué es Blood Bowl?</vt:lpstr>
      <vt:lpstr>Historia</vt:lpstr>
      <vt:lpstr>Segunda temporada</vt:lpstr>
      <vt:lpstr>Rubén</vt:lpstr>
      <vt:lpstr>Hipótesis inicial</vt:lpstr>
      <vt:lpstr>Partidos jugados desde la creación de la NAF</vt:lpstr>
      <vt:lpstr>Inicios</vt:lpstr>
      <vt:lpstr>Estado del juego antes de 2020</vt:lpstr>
      <vt:lpstr>Partidos y victorias 2020-2022</vt:lpstr>
      <vt:lpstr>Touchdowns</vt:lpstr>
      <vt:lpstr>¿Qué equipos suelen ganar más en los torneos?</vt:lpstr>
      <vt:lpstr>Sumatorio de victorias y segundos puestos </vt:lpstr>
      <vt:lpstr>Enanos, Yay or Nay?</vt:lpstr>
      <vt:lpstr>Enanos, Yay or Nay?</vt:lpstr>
      <vt:lpstr>Conclusión</vt:lpstr>
      <vt:lpstr>This was a presentation  made by ChatGPT.</vt:lpstr>
      <vt:lpstr>¡Muchas gracias  por vuestra atención!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Bowl</dc:title>
  <dc:creator>Kyung Min</dc:creator>
  <cp:lastModifiedBy>Kyung Min</cp:lastModifiedBy>
  <cp:revision>57</cp:revision>
  <dcterms:created xsi:type="dcterms:W3CDTF">2023-01-08T10:29:53Z</dcterms:created>
  <dcterms:modified xsi:type="dcterms:W3CDTF">2023-01-15T21:42:49Z</dcterms:modified>
</cp:coreProperties>
</file>